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301" r:id="rId2"/>
    <p:sldId id="307" r:id="rId3"/>
    <p:sldId id="271" r:id="rId4"/>
    <p:sldId id="258" r:id="rId5"/>
    <p:sldId id="259" r:id="rId6"/>
    <p:sldId id="260" r:id="rId7"/>
    <p:sldId id="302" r:id="rId8"/>
    <p:sldId id="261" r:id="rId9"/>
    <p:sldId id="269" r:id="rId10"/>
    <p:sldId id="303" r:id="rId11"/>
    <p:sldId id="309" r:id="rId12"/>
    <p:sldId id="263" r:id="rId13"/>
    <p:sldId id="304" r:id="rId14"/>
    <p:sldId id="265" r:id="rId15"/>
    <p:sldId id="310" r:id="rId16"/>
    <p:sldId id="311" r:id="rId17"/>
    <p:sldId id="312" r:id="rId18"/>
    <p:sldId id="27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8A"/>
    <a:srgbClr val="335899"/>
    <a:srgbClr val="3F6AB7"/>
    <a:srgbClr val="7991CE"/>
    <a:srgbClr val="B3BEDF"/>
    <a:srgbClr val="0171C5"/>
    <a:srgbClr val="7E3A66"/>
    <a:srgbClr val="7E6CC3"/>
    <a:srgbClr val="68578F"/>
    <a:srgbClr val="3F5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72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880" y="184"/>
      </p:cViewPr>
      <p:guideLst>
        <p:guide orient="horz" pos="2136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25216-DA91-4BF9-9B2F-C12DA8FC2EEE}" type="datetimeFigureOut">
              <a:rPr lang="en-US" smtClean="0"/>
              <a:t>12/7/18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BD532-8DD0-4EA2-8A01-4E78B9DBC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9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人的注意力并不是总是均等地分配在每个像素上。</a:t>
            </a:r>
            <a:endParaRPr kumimoji="1" lang="en-US" altLang="zh-CN" dirty="0"/>
          </a:p>
          <a:p>
            <a:r>
              <a:rPr kumimoji="1" lang="zh-CN" altLang="en-US" dirty="0"/>
              <a:t>调整权重。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203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66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前面两篇在获得</a:t>
            </a:r>
            <a:r>
              <a:rPr kumimoji="1" lang="en-US" altLang="zh-CN" dirty="0"/>
              <a:t>attention</a:t>
            </a:r>
            <a:r>
              <a:rPr kumimoji="1" lang="zh-CN" altLang="en-US" dirty="0"/>
              <a:t>值得时候都用到了</a:t>
            </a:r>
            <a:r>
              <a:rPr kumimoji="1" lang="en-US" altLang="zh-CN" dirty="0"/>
              <a:t>gap</a:t>
            </a:r>
            <a:r>
              <a:rPr kumimoji="1" lang="zh-CN" altLang="en-US" dirty="0"/>
              <a:t>，但事后分配权值回去的时候每一层所有特征共享一个值。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43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封面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" y="1"/>
            <a:ext cx="10468725" cy="9525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6108700"/>
            <a:ext cx="6096000" cy="7493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6350" y="5349875"/>
            <a:ext cx="8286750" cy="1511300"/>
          </a:xfrm>
          <a:custGeom>
            <a:avLst/>
            <a:gdLst>
              <a:gd name="connsiteX0" fmla="*/ 0 w 7404100"/>
              <a:gd name="connsiteY0" fmla="*/ 0 h 1498600"/>
              <a:gd name="connsiteX1" fmla="*/ 74041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7404100"/>
              <a:gd name="connsiteY0" fmla="*/ 0 h 1498600"/>
              <a:gd name="connsiteX1" fmla="*/ 61214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8280400"/>
              <a:gd name="connsiteY0" fmla="*/ 0 h 1511300"/>
              <a:gd name="connsiteX1" fmla="*/ 6121400 w 8280400"/>
              <a:gd name="connsiteY1" fmla="*/ 0 h 1511300"/>
              <a:gd name="connsiteX2" fmla="*/ 8280400 w 8280400"/>
              <a:gd name="connsiteY2" fmla="*/ 1511300 h 1511300"/>
              <a:gd name="connsiteX3" fmla="*/ 0 w 8280400"/>
              <a:gd name="connsiteY3" fmla="*/ 1498600 h 1511300"/>
              <a:gd name="connsiteX4" fmla="*/ 0 w 8280400"/>
              <a:gd name="connsiteY4" fmla="*/ 0 h 1511300"/>
              <a:gd name="connsiteX0" fmla="*/ 6350 w 8286750"/>
              <a:gd name="connsiteY0" fmla="*/ 0 h 1511300"/>
              <a:gd name="connsiteX1" fmla="*/ 6127750 w 8286750"/>
              <a:gd name="connsiteY1" fmla="*/ 0 h 1511300"/>
              <a:gd name="connsiteX2" fmla="*/ 8286750 w 8286750"/>
              <a:gd name="connsiteY2" fmla="*/ 1511300 h 1511300"/>
              <a:gd name="connsiteX3" fmla="*/ 0 w 8286750"/>
              <a:gd name="connsiteY3" fmla="*/ 1504950 h 1511300"/>
              <a:gd name="connsiteX4" fmla="*/ 6350 w 8286750"/>
              <a:gd name="connsiteY4" fmla="*/ 0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6750" h="1511300">
                <a:moveTo>
                  <a:pt x="6350" y="0"/>
                </a:moveTo>
                <a:lnTo>
                  <a:pt x="6127750" y="0"/>
                </a:lnTo>
                <a:lnTo>
                  <a:pt x="8286750" y="1511300"/>
                </a:lnTo>
                <a:lnTo>
                  <a:pt x="0" y="1504950"/>
                </a:lnTo>
                <a:cubicBezTo>
                  <a:pt x="2117" y="1003300"/>
                  <a:pt x="4233" y="501650"/>
                  <a:pt x="6350" y="0"/>
                </a:cubicBez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121900" y="0"/>
            <a:ext cx="2070100" cy="825500"/>
          </a:xfrm>
          <a:custGeom>
            <a:avLst/>
            <a:gdLst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0 w 2692400"/>
              <a:gd name="connsiteY3" fmla="*/ 825500 h 825500"/>
              <a:gd name="connsiteX4" fmla="*/ 0 w 2692400"/>
              <a:gd name="connsiteY4" fmla="*/ 0 h 825500"/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965200 w 2692400"/>
              <a:gd name="connsiteY3" fmla="*/ 825500 h 825500"/>
              <a:gd name="connsiteX4" fmla="*/ 0 w 2692400"/>
              <a:gd name="connsiteY4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825500">
                <a:moveTo>
                  <a:pt x="0" y="0"/>
                </a:moveTo>
                <a:lnTo>
                  <a:pt x="2692400" y="0"/>
                </a:lnTo>
                <a:lnTo>
                  <a:pt x="2692400" y="825500"/>
                </a:lnTo>
                <a:lnTo>
                  <a:pt x="96520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8278" y="2628107"/>
            <a:ext cx="6355444" cy="800893"/>
          </a:xfrm>
        </p:spPr>
        <p:txBody>
          <a:bodyPr anchor="ctr">
            <a:noAutofit/>
          </a:bodyPr>
          <a:lstStyle>
            <a:lvl1pPr algn="l">
              <a:defRPr sz="7200" b="1" spc="4000" baseline="0"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53400" y="6285706"/>
            <a:ext cx="3966030" cy="50641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625" y="34567"/>
            <a:ext cx="754150" cy="756366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126999" y="5718629"/>
            <a:ext cx="139701" cy="95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727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" y="1"/>
            <a:ext cx="10468725" cy="9525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6108700"/>
            <a:ext cx="6096000" cy="7493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6350" y="5349875"/>
            <a:ext cx="8286750" cy="1511300"/>
          </a:xfrm>
          <a:custGeom>
            <a:avLst/>
            <a:gdLst>
              <a:gd name="connsiteX0" fmla="*/ 0 w 7404100"/>
              <a:gd name="connsiteY0" fmla="*/ 0 h 1498600"/>
              <a:gd name="connsiteX1" fmla="*/ 74041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7404100"/>
              <a:gd name="connsiteY0" fmla="*/ 0 h 1498600"/>
              <a:gd name="connsiteX1" fmla="*/ 61214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8280400"/>
              <a:gd name="connsiteY0" fmla="*/ 0 h 1511300"/>
              <a:gd name="connsiteX1" fmla="*/ 6121400 w 8280400"/>
              <a:gd name="connsiteY1" fmla="*/ 0 h 1511300"/>
              <a:gd name="connsiteX2" fmla="*/ 8280400 w 8280400"/>
              <a:gd name="connsiteY2" fmla="*/ 1511300 h 1511300"/>
              <a:gd name="connsiteX3" fmla="*/ 0 w 8280400"/>
              <a:gd name="connsiteY3" fmla="*/ 1498600 h 1511300"/>
              <a:gd name="connsiteX4" fmla="*/ 0 w 8280400"/>
              <a:gd name="connsiteY4" fmla="*/ 0 h 1511300"/>
              <a:gd name="connsiteX0" fmla="*/ 6350 w 8286750"/>
              <a:gd name="connsiteY0" fmla="*/ 0 h 1511300"/>
              <a:gd name="connsiteX1" fmla="*/ 6127750 w 8286750"/>
              <a:gd name="connsiteY1" fmla="*/ 0 h 1511300"/>
              <a:gd name="connsiteX2" fmla="*/ 8286750 w 8286750"/>
              <a:gd name="connsiteY2" fmla="*/ 1511300 h 1511300"/>
              <a:gd name="connsiteX3" fmla="*/ 0 w 8286750"/>
              <a:gd name="connsiteY3" fmla="*/ 1504950 h 1511300"/>
              <a:gd name="connsiteX4" fmla="*/ 6350 w 8286750"/>
              <a:gd name="connsiteY4" fmla="*/ 0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6750" h="1511300">
                <a:moveTo>
                  <a:pt x="6350" y="0"/>
                </a:moveTo>
                <a:lnTo>
                  <a:pt x="6127750" y="0"/>
                </a:lnTo>
                <a:lnTo>
                  <a:pt x="8286750" y="1511300"/>
                </a:lnTo>
                <a:lnTo>
                  <a:pt x="0" y="1504950"/>
                </a:lnTo>
                <a:cubicBezTo>
                  <a:pt x="2117" y="1003300"/>
                  <a:pt x="4233" y="501650"/>
                  <a:pt x="6350" y="0"/>
                </a:cubicBez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121900" y="0"/>
            <a:ext cx="2070100" cy="825500"/>
          </a:xfrm>
          <a:custGeom>
            <a:avLst/>
            <a:gdLst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0 w 2692400"/>
              <a:gd name="connsiteY3" fmla="*/ 825500 h 825500"/>
              <a:gd name="connsiteX4" fmla="*/ 0 w 2692400"/>
              <a:gd name="connsiteY4" fmla="*/ 0 h 825500"/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965200 w 2692400"/>
              <a:gd name="connsiteY3" fmla="*/ 825500 h 825500"/>
              <a:gd name="connsiteX4" fmla="*/ 0 w 2692400"/>
              <a:gd name="connsiteY4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825500">
                <a:moveTo>
                  <a:pt x="0" y="0"/>
                </a:moveTo>
                <a:lnTo>
                  <a:pt x="2692400" y="0"/>
                </a:lnTo>
                <a:lnTo>
                  <a:pt x="2692400" y="825500"/>
                </a:lnTo>
                <a:lnTo>
                  <a:pt x="96520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3699" y="5816203"/>
            <a:ext cx="6355444" cy="800893"/>
          </a:xfrm>
        </p:spPr>
        <p:txBody>
          <a:bodyPr anchor="ctr">
            <a:noAutofit/>
          </a:bodyPr>
          <a:lstStyle>
            <a:lvl1pPr algn="l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53400" y="6285706"/>
            <a:ext cx="3966030" cy="50641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625" y="34567"/>
            <a:ext cx="754150" cy="756366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126999" y="5718629"/>
            <a:ext cx="139701" cy="95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9361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 userDrawn="1"/>
        </p:nvSpPr>
        <p:spPr>
          <a:xfrm>
            <a:off x="2019869" y="5501898"/>
            <a:ext cx="10172131" cy="1284102"/>
          </a:xfrm>
          <a:prstGeom prst="roundRect">
            <a:avLst>
              <a:gd name="adj" fmla="val 0"/>
            </a:avLst>
          </a:prstGeom>
          <a:solidFill>
            <a:srgbClr val="004F8A">
              <a:alpha val="9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 userDrawn="1"/>
        </p:nvSpPr>
        <p:spPr>
          <a:xfrm>
            <a:off x="0" y="5501898"/>
            <a:ext cx="3048000" cy="1284102"/>
          </a:xfrm>
          <a:custGeom>
            <a:avLst/>
            <a:gdLst>
              <a:gd name="connsiteX0" fmla="*/ 0 w 3036468"/>
              <a:gd name="connsiteY0" fmla="*/ 0 h 1800000"/>
              <a:gd name="connsiteX1" fmla="*/ 3036468 w 3036468"/>
              <a:gd name="connsiteY1" fmla="*/ 0 h 1800000"/>
              <a:gd name="connsiteX2" fmla="*/ 2061536 w 3036468"/>
              <a:gd name="connsiteY2" fmla="*/ 1800000 h 1800000"/>
              <a:gd name="connsiteX3" fmla="*/ 0 w 3036468"/>
              <a:gd name="connsiteY3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468" h="1800000">
                <a:moveTo>
                  <a:pt x="0" y="0"/>
                </a:moveTo>
                <a:lnTo>
                  <a:pt x="3036468" y="0"/>
                </a:lnTo>
                <a:lnTo>
                  <a:pt x="2061536" y="1800000"/>
                </a:lnTo>
                <a:lnTo>
                  <a:pt x="0" y="1800000"/>
                </a:lnTo>
                <a:close/>
              </a:path>
            </a:pathLst>
          </a:cu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5429898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43201" y="5970198"/>
            <a:ext cx="9448799" cy="522360"/>
          </a:xfrm>
        </p:spPr>
        <p:txBody>
          <a:bodyPr anchor="ctr"/>
          <a:lstStyle>
            <a:lvl1pPr algn="l">
              <a:defRPr sz="6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62" y="5611454"/>
            <a:ext cx="1100407" cy="110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247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2" b="16502"/>
          <a:stretch>
            <a:fillRect/>
          </a:stretch>
        </p:blipFill>
        <p:spPr>
          <a:xfrm>
            <a:off x="-1" y="0"/>
            <a:ext cx="6813176" cy="6858000"/>
          </a:xfrm>
          <a:prstGeom prst="rect">
            <a:avLst/>
          </a:prstGeom>
        </p:spPr>
      </p:pic>
      <p:sp>
        <p:nvSpPr>
          <p:cNvPr id="16" name="圆角矩形 15"/>
          <p:cNvSpPr/>
          <p:nvPr userDrawn="1"/>
        </p:nvSpPr>
        <p:spPr>
          <a:xfrm>
            <a:off x="-1" y="2870200"/>
            <a:ext cx="6502399" cy="1089061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手动输入 16"/>
          <p:cNvSpPr/>
          <p:nvPr userDrawn="1"/>
        </p:nvSpPr>
        <p:spPr>
          <a:xfrm rot="16200000" flipH="1">
            <a:off x="5201023" y="-132977"/>
            <a:ext cx="6858000" cy="7123953"/>
          </a:xfrm>
          <a:prstGeom prst="flowChartManualInpu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-1" y="2971800"/>
            <a:ext cx="5892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-1" y="3873500"/>
            <a:ext cx="5689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977" y="2977130"/>
            <a:ext cx="5777379" cy="896369"/>
          </a:xfrm>
        </p:spPr>
        <p:txBody>
          <a:bodyPr anchor="ctr"/>
          <a:lstStyle>
            <a:lvl1pPr algn="r">
              <a:defRPr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146829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/>
        </p:nvSpPr>
        <p:spPr>
          <a:xfrm>
            <a:off x="8579204" y="1143000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0" name="副标题 2"/>
          <p:cNvSpPr>
            <a:spLocks noGrp="1"/>
          </p:cNvSpPr>
          <p:nvPr>
            <p:ph type="subTitle" idx="13"/>
          </p:nvPr>
        </p:nvSpPr>
        <p:spPr>
          <a:xfrm>
            <a:off x="1095823" y="767504"/>
            <a:ext cx="10257975" cy="50641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21" name="矩形 20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3977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8579204" y="1143000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30515"/>
            <a:ext cx="10515600" cy="4746448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副标题 2"/>
          <p:cNvSpPr>
            <a:spLocks noGrp="1"/>
          </p:cNvSpPr>
          <p:nvPr>
            <p:ph type="subTitle" idx="13"/>
          </p:nvPr>
        </p:nvSpPr>
        <p:spPr>
          <a:xfrm>
            <a:off x="1095823" y="767504"/>
            <a:ext cx="10257975" cy="50641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65089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结尾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579204" y="3196263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458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72000"/>
            <a:ext cx="10515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5CF5056B-7107-48DA-97E1-2E9CF9C31E49}" type="datetime1">
              <a:rPr lang="en-US" altLang="zh-CN" smtClean="0"/>
              <a:pPr/>
              <a:t>12/7/18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复旦大学计算机科学技术学院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81BC2DF-976F-4C49-92B9-E79BD60CFE9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598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7" r:id="rId2"/>
    <p:sldLayoutId id="2147483649" r:id="rId3"/>
    <p:sldLayoutId id="2147483651" r:id="rId4"/>
    <p:sldLayoutId id="2147483654" r:id="rId5"/>
    <p:sldLayoutId id="2147483666" r:id="rId6"/>
    <p:sldLayoutId id="2147483656" r:id="rId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10" Type="http://schemas.openxmlformats.org/officeDocument/2006/relationships/image" Target="../media/image34.sv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标题 1"/>
              <p:cNvSpPr>
                <a:spLocks noGrp="1"/>
              </p:cNvSpPr>
              <p:nvPr>
                <p:ph type="ctrTitle"/>
              </p:nvPr>
            </p:nvSpPr>
            <p:spPr/>
            <p:txBody>
              <a:bodyPr anchor="ctr"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altLang="zh-CN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2400" dirty="0"/>
                  <a:t>-Net:Double Attention Networks</a:t>
                </a:r>
                <a:endParaRPr lang="zh-CN" altLang="en-US" sz="2400" dirty="0"/>
              </a:p>
            </p:txBody>
          </p:sp>
        </mc:Choice>
        <mc:Fallback>
          <p:sp>
            <p:nvSpPr>
              <p:cNvPr id="2" name="标题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ctrTitle"/>
              </p:nvPr>
            </p:nvSpPr>
            <p:spPr>
              <a:blipFill>
                <a:blip r:embed="rId3"/>
                <a:stretch>
                  <a:fillRect l="-2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r>
              <a:rPr lang="zh-CN" altLang="en-US" dirty="0"/>
              <a:t>苏上超</a:t>
            </a:r>
            <a:r>
              <a:rPr lang="en-US" altLang="zh-CN" dirty="0"/>
              <a:t>18210240034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0245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Convolutional Block Attention Module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3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9190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en-US" altLang="zh-CN" dirty="0"/>
              <a:t>CBAM-ECCV2018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A0532E-6028-A742-8C28-CF1034FAC5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" y="4281700"/>
            <a:ext cx="7023100" cy="7686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4A49BE9-D752-CE49-893A-921DD9EF34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500" y="5219100"/>
            <a:ext cx="6048323" cy="9658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3BDA9FE-9066-8641-9EDB-3ADD220DD5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650" y="1262450"/>
            <a:ext cx="8775700" cy="2514600"/>
          </a:xfrm>
          <a:prstGeom prst="rect">
            <a:avLst/>
          </a:prstGeom>
        </p:spPr>
      </p:pic>
      <p:sp>
        <p:nvSpPr>
          <p:cNvPr id="9" name="下箭头 8">
            <a:extLst>
              <a:ext uri="{FF2B5EF4-FFF2-40B4-BE49-F238E27FC236}">
                <a16:creationId xmlns:a16="http://schemas.microsoft.com/office/drawing/2014/main" id="{A8CB783B-CA0D-E245-AB70-5772C4F38385}"/>
              </a:ext>
            </a:extLst>
          </p:cNvPr>
          <p:cNvSpPr/>
          <p:nvPr/>
        </p:nvSpPr>
        <p:spPr>
          <a:xfrm>
            <a:off x="3937000" y="3149600"/>
            <a:ext cx="241300" cy="9633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下箭头 9">
            <a:extLst>
              <a:ext uri="{FF2B5EF4-FFF2-40B4-BE49-F238E27FC236}">
                <a16:creationId xmlns:a16="http://schemas.microsoft.com/office/drawing/2014/main" id="{9B6AB983-FE58-654D-A36D-579E493296E7}"/>
              </a:ext>
            </a:extLst>
          </p:cNvPr>
          <p:cNvSpPr/>
          <p:nvPr/>
        </p:nvSpPr>
        <p:spPr>
          <a:xfrm>
            <a:off x="7543800" y="3225800"/>
            <a:ext cx="254000" cy="19933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45354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en-US" altLang="zh-CN" dirty="0"/>
              <a:t>CBAM-ECCV2018</a:t>
            </a:r>
            <a:endParaRPr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E53313AA-E69E-8C49-944B-D28D93A007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24" y="828250"/>
            <a:ext cx="10198100" cy="25146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0F4C5317-D246-A248-990E-07A61982A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24" y="3576600"/>
            <a:ext cx="8001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6419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标题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 fontScale="90000"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1" i="1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p>
                        <m:r>
                          <a:rPr lang="en-US" altLang="zh-CN" b="1" i="1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altLang="zh-CN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dirty="0"/>
                  <a:t>-Net:Double Attention Networks</a:t>
                </a:r>
                <a:endParaRPr lang="en-US" dirty="0"/>
              </a:p>
            </p:txBody>
          </p:sp>
        </mc:Choice>
        <mc:Fallback>
          <p:sp>
            <p:nvSpPr>
              <p:cNvPr id="2" name="标题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t="-15278" r="-4605" b="-263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4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0426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标题 3"/>
              <p:cNvSpPr>
                <a:spLocks noGrp="1"/>
              </p:cNvSpPr>
              <p:nvPr>
                <p:ph type="title"/>
              </p:nvPr>
            </p:nvSpPr>
            <p:spPr>
              <a:xfrm>
                <a:off x="1095824" y="72000"/>
                <a:ext cx="10257975" cy="91440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dirty="0"/>
                  <a:t>-Net:Double Attention Networks</a:t>
                </a:r>
                <a:endParaRPr lang="zh-CN" altLang="en-US" dirty="0"/>
              </a:p>
            </p:txBody>
          </p:sp>
        </mc:Choice>
        <mc:Fallback>
          <p:sp>
            <p:nvSpPr>
              <p:cNvPr id="4" name="标题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095824" y="72000"/>
                <a:ext cx="10257975" cy="914400"/>
              </a:xfrm>
              <a:blipFill>
                <a:blip r:embed="rId2"/>
                <a:stretch>
                  <a:fillRect l="-494" b="-68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NIPS-2018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2DEE0C5-E972-A74F-88F2-9E64988DE640}"/>
              </a:ext>
            </a:extLst>
          </p:cNvPr>
          <p:cNvSpPr txBox="1"/>
          <p:nvPr/>
        </p:nvSpPr>
        <p:spPr>
          <a:xfrm>
            <a:off x="1095824" y="1460500"/>
            <a:ext cx="4098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First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step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：从完整的空间中取出一个较小的集合</a:t>
            </a:r>
            <a:endParaRPr kumimoji="1" lang="en-US" altLang="zh-CN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79686E4-587A-714F-A080-EBDADF0C1FB9}"/>
              </a:ext>
            </a:extLst>
          </p:cNvPr>
          <p:cNvSpPr/>
          <p:nvPr/>
        </p:nvSpPr>
        <p:spPr>
          <a:xfrm>
            <a:off x="1095824" y="3393980"/>
            <a:ext cx="559103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Second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step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：通过另一个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attention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映射回原图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,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将第一步的注意力结果“按需”分配给每个特征，而不是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SE-net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那种直接分配给全部特征。</a:t>
            </a:r>
            <a:endParaRPr kumimoji="1" lang="en-US" altLang="zh-CN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45546F9-9A8D-D445-89E3-BA372BCF1B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860" y="1326840"/>
            <a:ext cx="4483100" cy="4025900"/>
          </a:xfrm>
          <a:prstGeom prst="rect">
            <a:avLst/>
          </a:prstGeom>
        </p:spPr>
      </p:pic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5772B1C9-3EC4-3143-9487-260E28C312F9}"/>
              </a:ext>
            </a:extLst>
          </p:cNvPr>
          <p:cNvCxnSpPr/>
          <p:nvPr/>
        </p:nvCxnSpPr>
        <p:spPr>
          <a:xfrm flipH="1" flipV="1">
            <a:off x="4851400" y="1981200"/>
            <a:ext cx="3332518" cy="812800"/>
          </a:xfrm>
          <a:prstGeom prst="straightConnector1">
            <a:avLst/>
          </a:prstGeom>
          <a:ln w="38100">
            <a:solidFill>
              <a:schemeClr val="accent1">
                <a:alpha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406B9C64-B5A5-C645-8C2D-E4FF17A7EF58}"/>
              </a:ext>
            </a:extLst>
          </p:cNvPr>
          <p:cNvCxnSpPr>
            <a:cxnSpLocks/>
          </p:cNvCxnSpPr>
          <p:nvPr/>
        </p:nvCxnSpPr>
        <p:spPr>
          <a:xfrm flipH="1">
            <a:off x="6517659" y="3705130"/>
            <a:ext cx="1921800" cy="473680"/>
          </a:xfrm>
          <a:prstGeom prst="straightConnector1">
            <a:avLst/>
          </a:prstGeom>
          <a:ln w="34925">
            <a:solidFill>
              <a:schemeClr val="accent1">
                <a:alpha val="66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9757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标题 3"/>
              <p:cNvSpPr>
                <a:spLocks noGrp="1"/>
              </p:cNvSpPr>
              <p:nvPr>
                <p:ph type="title"/>
              </p:nvPr>
            </p:nvSpPr>
            <p:spPr>
              <a:xfrm>
                <a:off x="1095824" y="72000"/>
                <a:ext cx="10257975" cy="91440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dirty="0"/>
                  <a:t>-Net:Double Attention Networks</a:t>
                </a:r>
                <a:endParaRPr lang="zh-CN" altLang="en-US" dirty="0"/>
              </a:p>
            </p:txBody>
          </p:sp>
        </mc:Choice>
        <mc:Fallback>
          <p:sp>
            <p:nvSpPr>
              <p:cNvPr id="4" name="标题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095824" y="72000"/>
                <a:ext cx="10257975" cy="914400"/>
              </a:xfrm>
              <a:blipFill>
                <a:blip r:embed="rId2"/>
                <a:stretch>
                  <a:fillRect l="-494" b="-68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NIPS-2018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47934FB-A9BC-F54F-B768-F7EE5DC98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80" y="1170431"/>
            <a:ext cx="6807200" cy="17526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828C746-7896-D742-A17A-BDDCA33F8B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854" y="3840362"/>
            <a:ext cx="6642100" cy="1435100"/>
          </a:xfrm>
          <a:prstGeom prst="rect">
            <a:avLst/>
          </a:prstGeom>
        </p:spPr>
      </p:pic>
      <p:sp>
        <p:nvSpPr>
          <p:cNvPr id="15" name="下箭头 14">
            <a:extLst>
              <a:ext uri="{FF2B5EF4-FFF2-40B4-BE49-F238E27FC236}">
                <a16:creationId xmlns:a16="http://schemas.microsoft.com/office/drawing/2014/main" id="{C5556939-E430-8448-BDCF-C5AA5FCB73E1}"/>
              </a:ext>
            </a:extLst>
          </p:cNvPr>
          <p:cNvSpPr/>
          <p:nvPr/>
        </p:nvSpPr>
        <p:spPr>
          <a:xfrm>
            <a:off x="5921298" y="2920020"/>
            <a:ext cx="178419" cy="1069106"/>
          </a:xfrm>
          <a:prstGeom prst="downArrow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A1490A71-83E1-054E-850F-EB8915755A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53" y="3089596"/>
            <a:ext cx="2959100" cy="5842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1BF6FBAF-310B-134B-973D-6D9DC27465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654" y="5420807"/>
            <a:ext cx="6591300" cy="990600"/>
          </a:xfrm>
          <a:prstGeom prst="rect">
            <a:avLst/>
          </a:prstGeom>
        </p:spPr>
      </p:pic>
      <p:pic>
        <p:nvPicPr>
          <p:cNvPr id="23" name="图形 22" descr="汽车">
            <a:extLst>
              <a:ext uri="{FF2B5EF4-FFF2-40B4-BE49-F238E27FC236}">
                <a16:creationId xmlns:a16="http://schemas.microsoft.com/office/drawing/2014/main" id="{66DB5005-19F0-AD40-A85B-E2648DDEE4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5921298" y="3136397"/>
            <a:ext cx="558620" cy="558620"/>
          </a:xfrm>
          <a:prstGeom prst="rect">
            <a:avLst/>
          </a:prstGeom>
        </p:spPr>
      </p:pic>
      <p:pic>
        <p:nvPicPr>
          <p:cNvPr id="25" name="图形 24" descr="箭头: 轻微弯曲">
            <a:extLst>
              <a:ext uri="{FF2B5EF4-FFF2-40B4-BE49-F238E27FC236}">
                <a16:creationId xmlns:a16="http://schemas.microsoft.com/office/drawing/2014/main" id="{998446EB-9620-ED49-A162-06FFA0F12E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6421621">
            <a:off x="1655301" y="2438185"/>
            <a:ext cx="777161" cy="617775"/>
          </a:xfrm>
          <a:prstGeom prst="rect">
            <a:avLst/>
          </a:prstGeom>
        </p:spPr>
      </p:pic>
      <p:pic>
        <p:nvPicPr>
          <p:cNvPr id="26" name="图形 25" descr="箭头: 轻微弯曲">
            <a:extLst>
              <a:ext uri="{FF2B5EF4-FFF2-40B4-BE49-F238E27FC236}">
                <a16:creationId xmlns:a16="http://schemas.microsoft.com/office/drawing/2014/main" id="{F77C92C9-6D51-D241-A7EC-0F57DEEBC83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5562320">
            <a:off x="7015518" y="4865335"/>
            <a:ext cx="820482" cy="61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9570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标题 3"/>
              <p:cNvSpPr>
                <a:spLocks noGrp="1"/>
              </p:cNvSpPr>
              <p:nvPr>
                <p:ph type="title"/>
              </p:nvPr>
            </p:nvSpPr>
            <p:spPr>
              <a:xfrm>
                <a:off x="1095824" y="72000"/>
                <a:ext cx="10257975" cy="91440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dirty="0"/>
                  <a:t>-Net:Double Attention Networks</a:t>
                </a:r>
                <a:endParaRPr lang="zh-CN" altLang="en-US" dirty="0"/>
              </a:p>
            </p:txBody>
          </p:sp>
        </mc:Choice>
        <mc:Fallback>
          <p:sp>
            <p:nvSpPr>
              <p:cNvPr id="4" name="标题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095824" y="72000"/>
                <a:ext cx="10257975" cy="914400"/>
              </a:xfrm>
              <a:blipFill>
                <a:blip r:embed="rId2"/>
                <a:stretch>
                  <a:fillRect l="-494" b="-68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NIPS-2018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D835F6D-3F59-C041-8E4C-E8A70A62DE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261" y="4530584"/>
            <a:ext cx="7531100" cy="147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61DEECB-06AD-164E-9CA0-6F9477B976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450" y="986400"/>
            <a:ext cx="87503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814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标题 3"/>
              <p:cNvSpPr>
                <a:spLocks noGrp="1"/>
              </p:cNvSpPr>
              <p:nvPr>
                <p:ph type="title"/>
              </p:nvPr>
            </p:nvSpPr>
            <p:spPr>
              <a:xfrm>
                <a:off x="1095824" y="72000"/>
                <a:ext cx="10257975" cy="91440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dirty="0"/>
                  <a:t>-Net:Double Attention Networks</a:t>
                </a:r>
                <a:endParaRPr lang="zh-CN" altLang="en-US" dirty="0"/>
              </a:p>
            </p:txBody>
          </p:sp>
        </mc:Choice>
        <mc:Fallback>
          <p:sp>
            <p:nvSpPr>
              <p:cNvPr id="4" name="标题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095824" y="72000"/>
                <a:ext cx="10257975" cy="914400"/>
              </a:xfrm>
              <a:blipFill>
                <a:blip r:embed="rId2"/>
                <a:stretch>
                  <a:fillRect l="-494" b="-68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NIPS-2018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57CCAC9-2B43-B44D-BE77-BB5791CCA3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89" y="1729586"/>
            <a:ext cx="5473700" cy="317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4987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4337836" y="1629000"/>
            <a:ext cx="3600000" cy="3600000"/>
          </a:xfrm>
          <a:prstGeom prst="ellips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19509" y="2828835"/>
            <a:ext cx="3236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</a:rPr>
              <a:t>THANKS</a:t>
            </a:r>
            <a:endParaRPr lang="zh-CN" altLang="en-US" sz="7200" dirty="0">
              <a:solidFill>
                <a:schemeClr val="bg1"/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697836" y="2828835"/>
            <a:ext cx="28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697836" y="4029164"/>
            <a:ext cx="28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436036" y="1743300"/>
            <a:ext cx="3403600" cy="3403600"/>
          </a:xfrm>
          <a:prstGeom prst="ellipse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697836" y="4064778"/>
            <a:ext cx="2880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请各位评委老师批评指正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6828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95824" y="2120331"/>
            <a:ext cx="2660357" cy="900000"/>
            <a:chOff x="1095824" y="2120331"/>
            <a:chExt cx="2660357" cy="900000"/>
          </a:xfrm>
        </p:grpSpPr>
        <p:sp>
          <p:nvSpPr>
            <p:cNvPr id="8" name="任意多边形 7"/>
            <p:cNvSpPr/>
            <p:nvPr/>
          </p:nvSpPr>
          <p:spPr>
            <a:xfrm>
              <a:off x="1095824" y="2120331"/>
              <a:ext cx="1046759" cy="900000"/>
            </a:xfrm>
            <a:custGeom>
              <a:avLst/>
              <a:gdLst>
                <a:gd name="connsiteX0" fmla="*/ 0 w 1046759"/>
                <a:gd name="connsiteY0" fmla="*/ 0 h 900000"/>
                <a:gd name="connsiteX1" fmla="*/ 900000 w 1046759"/>
                <a:gd name="connsiteY1" fmla="*/ 0 h 900000"/>
                <a:gd name="connsiteX2" fmla="*/ 900000 w 1046759"/>
                <a:gd name="connsiteY2" fmla="*/ 303241 h 900000"/>
                <a:gd name="connsiteX3" fmla="*/ 1046759 w 1046759"/>
                <a:gd name="connsiteY3" fmla="*/ 450000 h 900000"/>
                <a:gd name="connsiteX4" fmla="*/ 900000 w 1046759"/>
                <a:gd name="connsiteY4" fmla="*/ 596759 h 900000"/>
                <a:gd name="connsiteX5" fmla="*/ 900000 w 1046759"/>
                <a:gd name="connsiteY5" fmla="*/ 900000 h 900000"/>
                <a:gd name="connsiteX6" fmla="*/ 0 w 1046759"/>
                <a:gd name="connsiteY6" fmla="*/ 90000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6759" h="900000">
                  <a:moveTo>
                    <a:pt x="0" y="0"/>
                  </a:moveTo>
                  <a:lnTo>
                    <a:pt x="900000" y="0"/>
                  </a:lnTo>
                  <a:lnTo>
                    <a:pt x="900000" y="303241"/>
                  </a:lnTo>
                  <a:lnTo>
                    <a:pt x="1046759" y="450000"/>
                  </a:lnTo>
                  <a:lnTo>
                    <a:pt x="900000" y="596759"/>
                  </a:lnTo>
                  <a:lnTo>
                    <a:pt x="900000" y="900000"/>
                  </a:lnTo>
                  <a:lnTo>
                    <a:pt x="0" y="900000"/>
                  </a:lnTo>
                  <a:close/>
                </a:path>
              </a:pathLst>
            </a:cu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4000" i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2227557" y="2315647"/>
              <a:ext cx="15286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attention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标题 3"/>
              <p:cNvSpPr>
                <a:spLocks noGrp="1"/>
              </p:cNvSpPr>
              <p:nvPr>
                <p:ph type="title"/>
              </p:nvPr>
            </p:nvSpPr>
            <p:spPr>
              <a:xfrm>
                <a:off x="1095824" y="72000"/>
                <a:ext cx="10257975" cy="914400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p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altLang="zh-CN" dirty="0"/>
                  <a:t>-Net:Double Attention Networks</a:t>
                </a:r>
                <a:endParaRPr lang="zh-CN" altLang="en-US" dirty="0"/>
              </a:p>
            </p:txBody>
          </p:sp>
        </mc:Choice>
        <mc:Fallback>
          <p:sp>
            <p:nvSpPr>
              <p:cNvPr id="22" name="标题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095824" y="72000"/>
                <a:ext cx="10257975" cy="914400"/>
              </a:xfrm>
              <a:blipFill>
                <a:blip r:embed="rId2"/>
                <a:stretch>
                  <a:fillRect l="-494" b="-68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组合 4"/>
          <p:cNvGrpSpPr/>
          <p:nvPr/>
        </p:nvGrpSpPr>
        <p:grpSpPr>
          <a:xfrm>
            <a:off x="6096000" y="2115593"/>
            <a:ext cx="4821858" cy="900000"/>
            <a:chOff x="6096000" y="2115593"/>
            <a:chExt cx="4821858" cy="900000"/>
          </a:xfrm>
        </p:grpSpPr>
        <p:sp>
          <p:nvSpPr>
            <p:cNvPr id="25" name="任意多边形 24"/>
            <p:cNvSpPr/>
            <p:nvPr/>
          </p:nvSpPr>
          <p:spPr>
            <a:xfrm>
              <a:off x="6096000" y="2115593"/>
              <a:ext cx="1046759" cy="900000"/>
            </a:xfrm>
            <a:custGeom>
              <a:avLst/>
              <a:gdLst>
                <a:gd name="connsiteX0" fmla="*/ 0 w 1046759"/>
                <a:gd name="connsiteY0" fmla="*/ 0 h 900000"/>
                <a:gd name="connsiteX1" fmla="*/ 900000 w 1046759"/>
                <a:gd name="connsiteY1" fmla="*/ 0 h 900000"/>
                <a:gd name="connsiteX2" fmla="*/ 900000 w 1046759"/>
                <a:gd name="connsiteY2" fmla="*/ 303241 h 900000"/>
                <a:gd name="connsiteX3" fmla="*/ 1046759 w 1046759"/>
                <a:gd name="connsiteY3" fmla="*/ 450000 h 900000"/>
                <a:gd name="connsiteX4" fmla="*/ 900000 w 1046759"/>
                <a:gd name="connsiteY4" fmla="*/ 596759 h 900000"/>
                <a:gd name="connsiteX5" fmla="*/ 900000 w 1046759"/>
                <a:gd name="connsiteY5" fmla="*/ 900000 h 900000"/>
                <a:gd name="connsiteX6" fmla="*/ 0 w 1046759"/>
                <a:gd name="connsiteY6" fmla="*/ 90000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6759" h="900000">
                  <a:moveTo>
                    <a:pt x="0" y="0"/>
                  </a:moveTo>
                  <a:lnTo>
                    <a:pt x="900000" y="0"/>
                  </a:lnTo>
                  <a:lnTo>
                    <a:pt x="900000" y="303241"/>
                  </a:lnTo>
                  <a:lnTo>
                    <a:pt x="1046759" y="450000"/>
                  </a:lnTo>
                  <a:lnTo>
                    <a:pt x="900000" y="596759"/>
                  </a:lnTo>
                  <a:lnTo>
                    <a:pt x="900000" y="900000"/>
                  </a:lnTo>
                  <a:lnTo>
                    <a:pt x="0" y="900000"/>
                  </a:lnTo>
                  <a:close/>
                </a:path>
              </a:pathLst>
            </a:cu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4000" i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154648" y="2150094"/>
              <a:ext cx="376321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Squeeze-and-Excitation </a:t>
              </a:r>
            </a:p>
            <a:p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Networks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095824" y="4388401"/>
            <a:ext cx="4269291" cy="900000"/>
            <a:chOff x="1095824" y="4388401"/>
            <a:chExt cx="4269291" cy="900000"/>
          </a:xfrm>
        </p:grpSpPr>
        <p:sp>
          <p:nvSpPr>
            <p:cNvPr id="28" name="任意多边形 27"/>
            <p:cNvSpPr/>
            <p:nvPr/>
          </p:nvSpPr>
          <p:spPr>
            <a:xfrm>
              <a:off x="1095824" y="4388401"/>
              <a:ext cx="1046759" cy="900000"/>
            </a:xfrm>
            <a:custGeom>
              <a:avLst/>
              <a:gdLst>
                <a:gd name="connsiteX0" fmla="*/ 0 w 1046759"/>
                <a:gd name="connsiteY0" fmla="*/ 0 h 900000"/>
                <a:gd name="connsiteX1" fmla="*/ 900000 w 1046759"/>
                <a:gd name="connsiteY1" fmla="*/ 0 h 900000"/>
                <a:gd name="connsiteX2" fmla="*/ 900000 w 1046759"/>
                <a:gd name="connsiteY2" fmla="*/ 303241 h 900000"/>
                <a:gd name="connsiteX3" fmla="*/ 1046759 w 1046759"/>
                <a:gd name="connsiteY3" fmla="*/ 450000 h 900000"/>
                <a:gd name="connsiteX4" fmla="*/ 900000 w 1046759"/>
                <a:gd name="connsiteY4" fmla="*/ 596759 h 900000"/>
                <a:gd name="connsiteX5" fmla="*/ 900000 w 1046759"/>
                <a:gd name="connsiteY5" fmla="*/ 900000 h 900000"/>
                <a:gd name="connsiteX6" fmla="*/ 0 w 1046759"/>
                <a:gd name="connsiteY6" fmla="*/ 90000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6759" h="900000">
                  <a:moveTo>
                    <a:pt x="0" y="0"/>
                  </a:moveTo>
                  <a:lnTo>
                    <a:pt x="900000" y="0"/>
                  </a:lnTo>
                  <a:lnTo>
                    <a:pt x="900000" y="303241"/>
                  </a:lnTo>
                  <a:lnTo>
                    <a:pt x="1046759" y="450000"/>
                  </a:lnTo>
                  <a:lnTo>
                    <a:pt x="900000" y="596759"/>
                  </a:lnTo>
                  <a:lnTo>
                    <a:pt x="900000" y="900000"/>
                  </a:lnTo>
                  <a:lnTo>
                    <a:pt x="0" y="900000"/>
                  </a:lnTo>
                  <a:close/>
                </a:path>
              </a:pathLst>
            </a:cu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4000" i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2155903" y="4388401"/>
              <a:ext cx="320921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Convolutional Block </a:t>
              </a:r>
            </a:p>
            <a:p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Attention Module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096000" y="4388401"/>
            <a:ext cx="4654312" cy="900000"/>
            <a:chOff x="6096000" y="4388401"/>
            <a:chExt cx="4654312" cy="900000"/>
          </a:xfrm>
        </p:grpSpPr>
        <p:sp>
          <p:nvSpPr>
            <p:cNvPr id="31" name="任意多边形 30"/>
            <p:cNvSpPr/>
            <p:nvPr/>
          </p:nvSpPr>
          <p:spPr>
            <a:xfrm>
              <a:off x="6096000" y="4388401"/>
              <a:ext cx="1046759" cy="900000"/>
            </a:xfrm>
            <a:custGeom>
              <a:avLst/>
              <a:gdLst>
                <a:gd name="connsiteX0" fmla="*/ 0 w 1046759"/>
                <a:gd name="connsiteY0" fmla="*/ 0 h 900000"/>
                <a:gd name="connsiteX1" fmla="*/ 900000 w 1046759"/>
                <a:gd name="connsiteY1" fmla="*/ 0 h 900000"/>
                <a:gd name="connsiteX2" fmla="*/ 900000 w 1046759"/>
                <a:gd name="connsiteY2" fmla="*/ 303241 h 900000"/>
                <a:gd name="connsiteX3" fmla="*/ 1046759 w 1046759"/>
                <a:gd name="connsiteY3" fmla="*/ 450000 h 900000"/>
                <a:gd name="connsiteX4" fmla="*/ 900000 w 1046759"/>
                <a:gd name="connsiteY4" fmla="*/ 596759 h 900000"/>
                <a:gd name="connsiteX5" fmla="*/ 900000 w 1046759"/>
                <a:gd name="connsiteY5" fmla="*/ 900000 h 900000"/>
                <a:gd name="connsiteX6" fmla="*/ 0 w 1046759"/>
                <a:gd name="connsiteY6" fmla="*/ 90000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6759" h="900000">
                  <a:moveTo>
                    <a:pt x="0" y="0"/>
                  </a:moveTo>
                  <a:lnTo>
                    <a:pt x="900000" y="0"/>
                  </a:lnTo>
                  <a:lnTo>
                    <a:pt x="900000" y="303241"/>
                  </a:lnTo>
                  <a:lnTo>
                    <a:pt x="1046759" y="450000"/>
                  </a:lnTo>
                  <a:lnTo>
                    <a:pt x="900000" y="596759"/>
                  </a:lnTo>
                  <a:lnTo>
                    <a:pt x="900000" y="900000"/>
                  </a:lnTo>
                  <a:lnTo>
                    <a:pt x="0" y="900000"/>
                  </a:lnTo>
                  <a:close/>
                </a:path>
              </a:pathLst>
            </a:cu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4000" i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154648" y="4607568"/>
              <a:ext cx="359566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/>
                <a:t>Double Attention Networks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73216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1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421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en-US" altLang="zh-CN" dirty="0"/>
              <a:t>attention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58AD72A-D293-A64A-9F27-2CEFA188CF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935" y="1916152"/>
            <a:ext cx="1397000" cy="13716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09C26B6-7AC0-DB42-9615-C15EF003F8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143" y="1890752"/>
            <a:ext cx="1422400" cy="13970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11E571F4-64E7-634D-B164-DD10FAD609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666" y="1890752"/>
            <a:ext cx="1384300" cy="1384300"/>
          </a:xfrm>
          <a:prstGeom prst="rect">
            <a:avLst/>
          </a:prstGeom>
        </p:spPr>
      </p:pic>
      <p:sp>
        <p:nvSpPr>
          <p:cNvPr id="22" name="右箭头 21">
            <a:extLst>
              <a:ext uri="{FF2B5EF4-FFF2-40B4-BE49-F238E27FC236}">
                <a16:creationId xmlns:a16="http://schemas.microsoft.com/office/drawing/2014/main" id="{9E1D6977-026C-2F49-8945-7910F16692D9}"/>
              </a:ext>
            </a:extLst>
          </p:cNvPr>
          <p:cNvSpPr/>
          <p:nvPr/>
        </p:nvSpPr>
        <p:spPr>
          <a:xfrm>
            <a:off x="3468029" y="2442117"/>
            <a:ext cx="892098" cy="3010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右箭头 22">
            <a:extLst>
              <a:ext uri="{FF2B5EF4-FFF2-40B4-BE49-F238E27FC236}">
                <a16:creationId xmlns:a16="http://schemas.microsoft.com/office/drawing/2014/main" id="{0636E76C-9987-7A49-A8F7-92EB92CD8D01}"/>
              </a:ext>
            </a:extLst>
          </p:cNvPr>
          <p:cNvSpPr/>
          <p:nvPr/>
        </p:nvSpPr>
        <p:spPr>
          <a:xfrm>
            <a:off x="6771555" y="2419815"/>
            <a:ext cx="892098" cy="3010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14144C8-7262-1748-A6F4-2A3D529E45BF}"/>
              </a:ext>
            </a:extLst>
          </p:cNvPr>
          <p:cNvSpPr txBox="1"/>
          <p:nvPr/>
        </p:nvSpPr>
        <p:spPr>
          <a:xfrm>
            <a:off x="1095824" y="1096098"/>
            <a:ext cx="2508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Kaiti SC" panose="02010600040101010101" pitchFamily="2" charset="-122"/>
                <a:ea typeface="Kaiti SC" panose="02010600040101010101" pitchFamily="2" charset="-122"/>
              </a:rPr>
              <a:t>视觉注意力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BE06C1E-CABE-9940-8B33-FA3873708E8B}"/>
              </a:ext>
            </a:extLst>
          </p:cNvPr>
          <p:cNvSpPr txBox="1"/>
          <p:nvPr/>
        </p:nvSpPr>
        <p:spPr>
          <a:xfrm>
            <a:off x="1187605" y="3730439"/>
            <a:ext cx="5583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每个特征对于视觉系统的影响力不同</a:t>
            </a:r>
            <a:endParaRPr kumimoji="1" lang="en-US" altLang="zh-CN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关注重要信息</a:t>
            </a:r>
            <a:endParaRPr kumimoji="1" lang="en-US" altLang="zh-CN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zh-CN" altLang="en-US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94999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/>
              <a:t>如何实现</a:t>
            </a:r>
          </a:p>
        </p:txBody>
      </p:sp>
      <p:sp>
        <p:nvSpPr>
          <p:cNvPr id="23" name="矩形 22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attention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4D1AF35-57A2-3144-8739-2DD698E806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1937" y="3054167"/>
            <a:ext cx="4025900" cy="23495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FE85410-ACF6-864E-B431-9A58B08417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91" y="2257760"/>
            <a:ext cx="5547094" cy="3630083"/>
          </a:xfrm>
          <a:prstGeom prst="rect">
            <a:avLst/>
          </a:prstGeom>
        </p:spPr>
      </p:pic>
      <p:sp>
        <p:nvSpPr>
          <p:cNvPr id="13" name="右箭头 12">
            <a:extLst>
              <a:ext uri="{FF2B5EF4-FFF2-40B4-BE49-F238E27FC236}">
                <a16:creationId xmlns:a16="http://schemas.microsoft.com/office/drawing/2014/main" id="{FFCC124E-B6CC-AC44-AC44-9FFE20762AD0}"/>
              </a:ext>
            </a:extLst>
          </p:cNvPr>
          <p:cNvSpPr/>
          <p:nvPr/>
        </p:nvSpPr>
        <p:spPr>
          <a:xfrm>
            <a:off x="6055112" y="4078376"/>
            <a:ext cx="791737" cy="3010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3C9BD5C-7EE8-7F4A-BCE8-2ABCFE1D09A4}"/>
              </a:ext>
            </a:extLst>
          </p:cNvPr>
          <p:cNvSpPr txBox="1"/>
          <p:nvPr/>
        </p:nvSpPr>
        <p:spPr>
          <a:xfrm>
            <a:off x="1023540" y="1230417"/>
            <a:ext cx="10665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添加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mask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：对特征加权。所有分量都加权（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soft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attention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）；选取保留部分分量（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hard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attention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）。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B8561CF-2BC8-EE4C-8B81-A77D0FF12A20}"/>
              </a:ext>
            </a:extLst>
          </p:cNvPr>
          <p:cNvSpPr txBox="1"/>
          <p:nvPr/>
        </p:nvSpPr>
        <p:spPr>
          <a:xfrm>
            <a:off x="5657044" y="5887843"/>
            <a:ext cx="5696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------Residual Attention Network for Image Classiﬁcation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69507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en-US" altLang="zh-CN" dirty="0"/>
              <a:t>attention</a:t>
            </a:r>
            <a:r>
              <a:rPr lang="zh-CN" altLang="en-US" dirty="0"/>
              <a:t>应用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81EF620-08F6-5240-888C-B9F102DC09BD}"/>
              </a:ext>
            </a:extLst>
          </p:cNvPr>
          <p:cNvSpPr txBox="1"/>
          <p:nvPr/>
        </p:nvSpPr>
        <p:spPr>
          <a:xfrm>
            <a:off x="1182029" y="1449658"/>
            <a:ext cx="21075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图像标注</a:t>
            </a:r>
            <a:endParaRPr kumimoji="1" lang="en-US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机器翻译</a:t>
            </a:r>
            <a:endParaRPr kumimoji="1" lang="en-US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语音识别</a:t>
            </a:r>
            <a:endParaRPr kumimoji="1" lang="en-US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关系推理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AFCBFB7-9C5C-7142-9755-47A9AACF7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453" y="191746"/>
            <a:ext cx="7196254" cy="189054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19EEA84-D0E8-0A4D-A73B-3B74AF3D60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764" y="2011474"/>
            <a:ext cx="4664153" cy="243463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94CB1BA2-D5C6-5842-87AC-D537AE03B4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86" y="4446108"/>
            <a:ext cx="9057731" cy="2168074"/>
          </a:xfrm>
          <a:prstGeom prst="rect">
            <a:avLst/>
          </a:prstGeom>
        </p:spPr>
      </p:pic>
      <p:cxnSp>
        <p:nvCxnSpPr>
          <p:cNvPr id="24" name="曲线连接符 23">
            <a:extLst>
              <a:ext uri="{FF2B5EF4-FFF2-40B4-BE49-F238E27FC236}">
                <a16:creationId xmlns:a16="http://schemas.microsoft.com/office/drawing/2014/main" id="{49507062-B393-444E-B473-CF4AFB2DFCF1}"/>
              </a:ext>
            </a:extLst>
          </p:cNvPr>
          <p:cNvCxnSpPr/>
          <p:nvPr/>
        </p:nvCxnSpPr>
        <p:spPr>
          <a:xfrm flipV="1">
            <a:off x="3044283" y="986400"/>
            <a:ext cx="1460810" cy="61937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>
            <a:extLst>
              <a:ext uri="{FF2B5EF4-FFF2-40B4-BE49-F238E27FC236}">
                <a16:creationId xmlns:a16="http://schemas.microsoft.com/office/drawing/2014/main" id="{3B342C34-5B6C-1F47-A8EC-8B987CF9D1A3}"/>
              </a:ext>
            </a:extLst>
          </p:cNvPr>
          <p:cNvCxnSpPr/>
          <p:nvPr/>
        </p:nvCxnSpPr>
        <p:spPr>
          <a:xfrm>
            <a:off x="3166946" y="2082287"/>
            <a:ext cx="3197458" cy="984298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曲线连接符 27">
            <a:extLst>
              <a:ext uri="{FF2B5EF4-FFF2-40B4-BE49-F238E27FC236}">
                <a16:creationId xmlns:a16="http://schemas.microsoft.com/office/drawing/2014/main" id="{7BCC2E7E-A142-2945-AD6D-BE981B61A680}"/>
              </a:ext>
            </a:extLst>
          </p:cNvPr>
          <p:cNvCxnSpPr>
            <a:cxnSpLocks/>
          </p:cNvCxnSpPr>
          <p:nvPr/>
        </p:nvCxnSpPr>
        <p:spPr>
          <a:xfrm rot="16200000" flipH="1">
            <a:off x="2497874" y="3088887"/>
            <a:ext cx="1739589" cy="80288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59444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</a:t>
            </a:r>
            <a:r>
              <a:rPr lang="en-US" altLang="zh-CN" dirty="0"/>
              <a:t>-net</a:t>
            </a:r>
            <a:endParaRPr 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2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7391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3" y="295870"/>
            <a:ext cx="10257975" cy="914400"/>
          </a:xfrm>
        </p:spPr>
        <p:txBody>
          <a:bodyPr/>
          <a:lstStyle/>
          <a:p>
            <a:r>
              <a:rPr lang="en-US" altLang="zh-CN" dirty="0"/>
              <a:t>SE-net-CVPR2018</a:t>
            </a:r>
            <a:endParaRPr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B719738-A58B-3D47-8A16-6F158FD6DDCF}"/>
              </a:ext>
            </a:extLst>
          </p:cNvPr>
          <p:cNvSpPr txBox="1"/>
          <p:nvPr/>
        </p:nvSpPr>
        <p:spPr>
          <a:xfrm>
            <a:off x="1095824" y="1474770"/>
            <a:ext cx="4408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提出一个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channel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attention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模块：</a:t>
            </a: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DB094FD5-7F2C-A04F-92BD-845312C2E1EE}"/>
              </a:ext>
            </a:extLst>
          </p:cNvPr>
          <p:cNvGrpSpPr/>
          <p:nvPr/>
        </p:nvGrpSpPr>
        <p:grpSpPr>
          <a:xfrm>
            <a:off x="1005111" y="1828239"/>
            <a:ext cx="10236200" cy="3848609"/>
            <a:chOff x="1602011" y="1726639"/>
            <a:chExt cx="10236200" cy="3848609"/>
          </a:xfrm>
        </p:grpSpPr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5481C0B0-69A2-4544-97F0-1C506A2CB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7411" y="2396051"/>
              <a:ext cx="9194800" cy="2146300"/>
            </a:xfrm>
            <a:prstGeom prst="rect">
              <a:avLst/>
            </a:prstGeom>
          </p:spPr>
        </p:pic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8CCA894E-19D1-304C-9AB7-A04776E62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2011" y="4673548"/>
              <a:ext cx="4622800" cy="901700"/>
            </a:xfrm>
            <a:prstGeom prst="rect">
              <a:avLst/>
            </a:prstGeom>
          </p:spPr>
        </p:pic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74B00C63-1627-7546-ABC0-49D8003E8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4811" y="1726639"/>
              <a:ext cx="5613400" cy="508000"/>
            </a:xfrm>
            <a:prstGeom prst="rect">
              <a:avLst/>
            </a:prstGeom>
          </p:spPr>
        </p:pic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2B8354E0-D4C2-2C41-9735-E916E1A98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9782" y="4771319"/>
              <a:ext cx="3416300" cy="457200"/>
            </a:xfrm>
            <a:prstGeom prst="rect">
              <a:avLst/>
            </a:prstGeom>
          </p:spPr>
        </p:pic>
        <p:cxnSp>
          <p:nvCxnSpPr>
            <p:cNvPr id="49" name="曲线连接符 48">
              <a:extLst>
                <a:ext uri="{FF2B5EF4-FFF2-40B4-BE49-F238E27FC236}">
                  <a16:creationId xmlns:a16="http://schemas.microsoft.com/office/drawing/2014/main" id="{D05C4E52-EBFB-8F46-953A-65F02BBBFEC1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709862" y="3797153"/>
              <a:ext cx="1661801" cy="311925"/>
            </a:xfrm>
            <a:prstGeom prst="curvedConnector3">
              <a:avLst/>
            </a:prstGeom>
            <a:ln w="38100">
              <a:solidFill>
                <a:schemeClr val="accent5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曲线连接符 51">
              <a:extLst>
                <a:ext uri="{FF2B5EF4-FFF2-40B4-BE49-F238E27FC236}">
                  <a16:creationId xmlns:a16="http://schemas.microsoft.com/office/drawing/2014/main" id="{1484D57B-F0F0-2449-9F50-3D82FD0E3F31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6897400" y="2234192"/>
              <a:ext cx="472209" cy="337992"/>
            </a:xfrm>
            <a:prstGeom prst="curvedConnector3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曲线连接符 52">
              <a:extLst>
                <a:ext uri="{FF2B5EF4-FFF2-40B4-BE49-F238E27FC236}">
                  <a16:creationId xmlns:a16="http://schemas.microsoft.com/office/drawing/2014/main" id="{DFA49B1A-99B2-A04C-9B55-057F1401F7FB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8226742" y="3979248"/>
              <a:ext cx="1096974" cy="512563"/>
            </a:xfrm>
            <a:prstGeom prst="curvedConnector3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113979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en-US" altLang="zh-CN" dirty="0"/>
              <a:t>SE-net-CVPR2018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2114335-DCEF-514D-993B-529BABBF33F9}"/>
              </a:ext>
            </a:extLst>
          </p:cNvPr>
          <p:cNvSpPr txBox="1"/>
          <p:nvPr/>
        </p:nvSpPr>
        <p:spPr>
          <a:xfrm>
            <a:off x="1409700" y="1714500"/>
            <a:ext cx="548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本质是对通道的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attention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有个缺点是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Squeeze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过程使用了全局平均池化，明显地丢失信息</a:t>
            </a:r>
            <a:endParaRPr kumimoji="1" lang="en-US" altLang="zh-CN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2450698B-BD93-284B-B13F-3DE1CD2427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3420679"/>
            <a:ext cx="4622800" cy="901700"/>
          </a:xfrm>
          <a:prstGeom prst="rect">
            <a:avLst/>
          </a:prstGeom>
        </p:spPr>
      </p:pic>
      <p:sp>
        <p:nvSpPr>
          <p:cNvPr id="30" name="下箭头 29">
            <a:extLst>
              <a:ext uri="{FF2B5EF4-FFF2-40B4-BE49-F238E27FC236}">
                <a16:creationId xmlns:a16="http://schemas.microsoft.com/office/drawing/2014/main" id="{91721960-C533-C545-82C1-7B920F128600}"/>
              </a:ext>
            </a:extLst>
          </p:cNvPr>
          <p:cNvSpPr/>
          <p:nvPr/>
        </p:nvSpPr>
        <p:spPr>
          <a:xfrm>
            <a:off x="4152900" y="2914829"/>
            <a:ext cx="279400" cy="6919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17839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3452</TotalTime>
  <Words>286</Words>
  <Application>Microsoft Macintosh PowerPoint</Application>
  <PresentationFormat>宽屏</PresentationFormat>
  <Paragraphs>59</Paragraphs>
  <Slides>18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等线</vt:lpstr>
      <vt:lpstr>微软雅黑</vt:lpstr>
      <vt:lpstr>Kaiti SC</vt:lpstr>
      <vt:lpstr>微軟正黑體</vt:lpstr>
      <vt:lpstr>Arial</vt:lpstr>
      <vt:lpstr>Calibri</vt:lpstr>
      <vt:lpstr>Cambria Math</vt:lpstr>
      <vt:lpstr>Office 主题</vt:lpstr>
      <vt:lpstr>A^2  -Net:Double Attention Networks</vt:lpstr>
      <vt:lpstr>A^2-Net:Double Attention Networks</vt:lpstr>
      <vt:lpstr>attention</vt:lpstr>
      <vt:lpstr>attention</vt:lpstr>
      <vt:lpstr>如何实现</vt:lpstr>
      <vt:lpstr>attention应用</vt:lpstr>
      <vt:lpstr>SE-net</vt:lpstr>
      <vt:lpstr>SE-net-CVPR2018</vt:lpstr>
      <vt:lpstr>SE-net-CVPR2018</vt:lpstr>
      <vt:lpstr>Convolutional Block Attention Module</vt:lpstr>
      <vt:lpstr>CBAM-ECCV2018</vt:lpstr>
      <vt:lpstr>CBAM-ECCV2018</vt:lpstr>
      <vt:lpstr>A^2  -Net:Double Attention Networks</vt:lpstr>
      <vt:lpstr>A^2  -Net:Double Attention Networks</vt:lpstr>
      <vt:lpstr>A^2  -Net:Double Attention Networks</vt:lpstr>
      <vt:lpstr>A^2  -Net:Double Attention Networks</vt:lpstr>
      <vt:lpstr>A^2  -Net:Double Attention Networks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Ryan Lee</dc:creator>
  <cp:lastModifiedBy>Microsoft Office User</cp:lastModifiedBy>
  <cp:revision>114</cp:revision>
  <dcterms:created xsi:type="dcterms:W3CDTF">2014-04-01T11:22:20Z</dcterms:created>
  <dcterms:modified xsi:type="dcterms:W3CDTF">2018-12-07T12:20:20Z</dcterms:modified>
</cp:coreProperties>
</file>

<file path=docProps/thumbnail.jpeg>
</file>